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Blueberry" charset="1" panose="02000500000000000000"/>
      <p:regular r:id="rId16"/>
    </p:embeddedFont>
    <p:embeddedFont>
      <p:font typeface="Chewy" charset="1" panose="02000000000000000000"/>
      <p:regular r:id="rId17"/>
    </p:embeddedFont>
    <p:embeddedFont>
      <p:font typeface="Architects Daughter" charset="1" panose="00000000000000000000"/>
      <p:regular r:id="rId18"/>
    </p:embeddedFont>
    <p:embeddedFont>
      <p:font typeface="Absolutely Sharp " charset="1" panose="00000500000000000000"/>
      <p:regular r:id="rId19"/>
    </p:embeddedFont>
    <p:embeddedFont>
      <p:font typeface="Poppins Bold" charset="1" panose="00000800000000000000"/>
      <p:regular r:id="rId20"/>
    </p:embeddedFont>
    <p:embeddedFont>
      <p:font typeface="Canva Sans Bold" charset="1" panose="020B0803030501040103"/>
      <p:regular r:id="rId21"/>
    </p:embeddedFont>
    <p:embeddedFont>
      <p:font typeface="Norwester" charset="1" panose="00000506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svg>
</file>

<file path=ppt/media/image13.png>
</file>

<file path=ppt/media/image14.svg>
</file>

<file path=ppt/media/image2.png>
</file>

<file path=ppt/media/image3.sv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119211" y="239233"/>
            <a:ext cx="9808535" cy="9808535"/>
          </a:xfrm>
          <a:custGeom>
            <a:avLst/>
            <a:gdLst/>
            <a:ahLst/>
            <a:cxnLst/>
            <a:rect r="r" b="b" t="t" l="l"/>
            <a:pathLst>
              <a:path h="9808535" w="9808535">
                <a:moveTo>
                  <a:pt x="0" y="0"/>
                </a:moveTo>
                <a:lnTo>
                  <a:pt x="9808535" y="0"/>
                </a:lnTo>
                <a:lnTo>
                  <a:pt x="9808535"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092198" y="2572752"/>
            <a:ext cx="11356719" cy="5141496"/>
          </a:xfrm>
          <a:custGeom>
            <a:avLst/>
            <a:gdLst/>
            <a:ahLst/>
            <a:cxnLst/>
            <a:rect r="r" b="b" t="t" l="l"/>
            <a:pathLst>
              <a:path h="5141496" w="11356719">
                <a:moveTo>
                  <a:pt x="0" y="0"/>
                </a:moveTo>
                <a:lnTo>
                  <a:pt x="11356720" y="0"/>
                </a:lnTo>
                <a:lnTo>
                  <a:pt x="11356720" y="5141496"/>
                </a:lnTo>
                <a:lnTo>
                  <a:pt x="0" y="5141496"/>
                </a:lnTo>
                <a:lnTo>
                  <a:pt x="0" y="0"/>
                </a:lnTo>
                <a:close/>
              </a:path>
            </a:pathLst>
          </a:custGeom>
          <a:blipFill>
            <a:blip r:embed="rId5">
              <a:alphaModFix amt="7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9023478" y="2572752"/>
            <a:ext cx="11356719" cy="5141496"/>
          </a:xfrm>
          <a:custGeom>
            <a:avLst/>
            <a:gdLst/>
            <a:ahLst/>
            <a:cxnLst/>
            <a:rect r="r" b="b" t="t" l="l"/>
            <a:pathLst>
              <a:path h="5141496" w="11356719">
                <a:moveTo>
                  <a:pt x="11356720" y="0"/>
                </a:moveTo>
                <a:lnTo>
                  <a:pt x="0" y="0"/>
                </a:lnTo>
                <a:lnTo>
                  <a:pt x="0" y="5141496"/>
                </a:lnTo>
                <a:lnTo>
                  <a:pt x="11356720" y="5141496"/>
                </a:lnTo>
                <a:lnTo>
                  <a:pt x="11356720" y="0"/>
                </a:lnTo>
                <a:close/>
              </a:path>
            </a:pathLst>
          </a:custGeom>
          <a:blipFill>
            <a:blip r:embed="rId5">
              <a:alphaModFix amt="70000"/>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3253127" y="4000500"/>
            <a:ext cx="8580449" cy="2057400"/>
          </a:xfrm>
          <a:prstGeom prst="rect">
            <a:avLst/>
          </a:prstGeom>
        </p:spPr>
        <p:txBody>
          <a:bodyPr anchor="t" rtlCol="false" tIns="0" lIns="0" bIns="0" rIns="0">
            <a:spAutoFit/>
          </a:bodyPr>
          <a:lstStyle/>
          <a:p>
            <a:pPr algn="ctr">
              <a:lnSpc>
                <a:spcPts val="16800"/>
              </a:lnSpc>
            </a:pPr>
            <a:r>
              <a:rPr lang="en-US" sz="12000">
                <a:solidFill>
                  <a:srgbClr val="FFFFFF"/>
                </a:solidFill>
                <a:latin typeface="Blueberry"/>
                <a:ea typeface="Blueberry"/>
                <a:cs typeface="Blueberry"/>
                <a:sym typeface="Blueberry"/>
              </a:rPr>
              <a:t>CONNECT</a:t>
            </a:r>
          </a:p>
        </p:txBody>
      </p:sp>
      <p:sp>
        <p:nvSpPr>
          <p:cNvPr name="TextBox 7" id="7"/>
          <p:cNvSpPr txBox="true"/>
          <p:nvPr/>
        </p:nvSpPr>
        <p:spPr>
          <a:xfrm rot="0">
            <a:off x="5459424" y="7416800"/>
            <a:ext cx="7369152" cy="1841500"/>
          </a:xfrm>
          <a:prstGeom prst="rect">
            <a:avLst/>
          </a:prstGeom>
        </p:spPr>
        <p:txBody>
          <a:bodyPr anchor="t" rtlCol="false" tIns="0" lIns="0" bIns="0" rIns="0">
            <a:spAutoFit/>
          </a:bodyPr>
          <a:lstStyle/>
          <a:p>
            <a:pPr algn="ctr">
              <a:lnSpc>
                <a:spcPts val="7400"/>
              </a:lnSpc>
            </a:pPr>
            <a:r>
              <a:rPr lang="en-US" sz="5000" spc="1160">
                <a:solidFill>
                  <a:srgbClr val="FFFFFF"/>
                </a:solidFill>
                <a:latin typeface="Chewy"/>
                <a:ea typeface="Chewy"/>
                <a:cs typeface="Chewy"/>
                <a:sym typeface="Chewy"/>
              </a:rPr>
              <a:t>CONNECTED WITH CONNECT IT</a:t>
            </a:r>
          </a:p>
        </p:txBody>
      </p:sp>
      <p:sp>
        <p:nvSpPr>
          <p:cNvPr name="TextBox 8" id="8"/>
          <p:cNvSpPr txBox="true"/>
          <p:nvPr/>
        </p:nvSpPr>
        <p:spPr>
          <a:xfrm rot="0">
            <a:off x="11729941" y="3482082"/>
            <a:ext cx="3150397" cy="2979936"/>
          </a:xfrm>
          <a:prstGeom prst="rect">
            <a:avLst/>
          </a:prstGeom>
        </p:spPr>
        <p:txBody>
          <a:bodyPr anchor="t" rtlCol="false" tIns="0" lIns="0" bIns="0" rIns="0">
            <a:spAutoFit/>
          </a:bodyPr>
          <a:lstStyle/>
          <a:p>
            <a:pPr algn="ctr">
              <a:lnSpc>
                <a:spcPts val="24399"/>
              </a:lnSpc>
            </a:pPr>
            <a:r>
              <a:rPr lang="en-US" sz="17428">
                <a:solidFill>
                  <a:srgbClr val="FFFFFF"/>
                </a:solidFill>
                <a:latin typeface="Blueberry"/>
                <a:ea typeface="Blueberry"/>
                <a:cs typeface="Blueberry"/>
                <a:sym typeface="Blueberry"/>
              </a:rPr>
              <a:t>IT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119211" y="239233"/>
            <a:ext cx="9808535" cy="9808535"/>
          </a:xfrm>
          <a:custGeom>
            <a:avLst/>
            <a:gdLst/>
            <a:ahLst/>
            <a:cxnLst/>
            <a:rect r="r" b="b" t="t" l="l"/>
            <a:pathLst>
              <a:path h="9808535" w="9808535">
                <a:moveTo>
                  <a:pt x="0" y="0"/>
                </a:moveTo>
                <a:lnTo>
                  <a:pt x="9808535" y="0"/>
                </a:lnTo>
                <a:lnTo>
                  <a:pt x="9808535"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092198" y="2572752"/>
            <a:ext cx="11356719" cy="5141496"/>
          </a:xfrm>
          <a:custGeom>
            <a:avLst/>
            <a:gdLst/>
            <a:ahLst/>
            <a:cxnLst/>
            <a:rect r="r" b="b" t="t" l="l"/>
            <a:pathLst>
              <a:path h="5141496" w="11356719">
                <a:moveTo>
                  <a:pt x="0" y="0"/>
                </a:moveTo>
                <a:lnTo>
                  <a:pt x="11356720" y="0"/>
                </a:lnTo>
                <a:lnTo>
                  <a:pt x="11356720" y="5141496"/>
                </a:lnTo>
                <a:lnTo>
                  <a:pt x="0" y="5141496"/>
                </a:lnTo>
                <a:lnTo>
                  <a:pt x="0" y="0"/>
                </a:lnTo>
                <a:close/>
              </a:path>
            </a:pathLst>
          </a:custGeom>
          <a:blipFill>
            <a:blip r:embed="rId5">
              <a:alphaModFix amt="3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9023478" y="2572752"/>
            <a:ext cx="11356719" cy="5141496"/>
          </a:xfrm>
          <a:custGeom>
            <a:avLst/>
            <a:gdLst/>
            <a:ahLst/>
            <a:cxnLst/>
            <a:rect r="r" b="b" t="t" l="l"/>
            <a:pathLst>
              <a:path h="5141496" w="11356719">
                <a:moveTo>
                  <a:pt x="11356720" y="0"/>
                </a:moveTo>
                <a:lnTo>
                  <a:pt x="0" y="0"/>
                </a:lnTo>
                <a:lnTo>
                  <a:pt x="0" y="5141496"/>
                </a:lnTo>
                <a:lnTo>
                  <a:pt x="11356720" y="5141496"/>
                </a:lnTo>
                <a:lnTo>
                  <a:pt x="11356720" y="0"/>
                </a:lnTo>
                <a:close/>
              </a:path>
            </a:pathLst>
          </a:custGeom>
          <a:blipFill>
            <a:blip r:embed="rId5">
              <a:alphaModFix amt="30000"/>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810679" y="2846141"/>
            <a:ext cx="16907684" cy="3506328"/>
          </a:xfrm>
          <a:prstGeom prst="rect">
            <a:avLst/>
          </a:prstGeom>
        </p:spPr>
        <p:txBody>
          <a:bodyPr anchor="t" rtlCol="false" tIns="0" lIns="0" bIns="0" rIns="0">
            <a:spAutoFit/>
          </a:bodyPr>
          <a:lstStyle/>
          <a:p>
            <a:pPr algn="ctr">
              <a:lnSpc>
                <a:spcPts val="28360"/>
              </a:lnSpc>
            </a:pPr>
            <a:r>
              <a:rPr lang="en-US" sz="20257">
                <a:solidFill>
                  <a:srgbClr val="FFFFFF"/>
                </a:solidFill>
                <a:latin typeface="Chewy"/>
                <a:ea typeface="Chewy"/>
                <a:cs typeface="Chewy"/>
                <a:sym typeface="Chewy"/>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556755" y="271714"/>
            <a:ext cx="9808535" cy="9808535"/>
          </a:xfrm>
          <a:custGeom>
            <a:avLst/>
            <a:gdLst/>
            <a:ahLst/>
            <a:cxnLst/>
            <a:rect r="r" b="b" t="t" l="l"/>
            <a:pathLst>
              <a:path h="9808535" w="9808535">
                <a:moveTo>
                  <a:pt x="0" y="0"/>
                </a:moveTo>
                <a:lnTo>
                  <a:pt x="9808535" y="0"/>
                </a:lnTo>
                <a:lnTo>
                  <a:pt x="9808535" y="9808535"/>
                </a:lnTo>
                <a:lnTo>
                  <a:pt x="0" y="9808535"/>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184797" y="1159703"/>
            <a:ext cx="8587162" cy="1287139"/>
          </a:xfrm>
          <a:prstGeom prst="rect">
            <a:avLst/>
          </a:prstGeom>
        </p:spPr>
        <p:txBody>
          <a:bodyPr anchor="t" rtlCol="false" tIns="0" lIns="0" bIns="0" rIns="0">
            <a:spAutoFit/>
          </a:bodyPr>
          <a:lstStyle/>
          <a:p>
            <a:pPr algn="just">
              <a:lnSpc>
                <a:spcPts val="9846"/>
              </a:lnSpc>
            </a:pPr>
            <a:r>
              <a:rPr lang="en-US" sz="8713">
                <a:solidFill>
                  <a:srgbClr val="FFFFFF"/>
                </a:solidFill>
                <a:latin typeface="Chewy"/>
                <a:ea typeface="Chewy"/>
                <a:cs typeface="Chewy"/>
                <a:sym typeface="Chewy"/>
              </a:rPr>
              <a:t>HOW DOES IT WORK</a:t>
            </a:r>
          </a:p>
        </p:txBody>
      </p:sp>
      <p:sp>
        <p:nvSpPr>
          <p:cNvPr name="TextBox 5" id="5"/>
          <p:cNvSpPr txBox="true"/>
          <p:nvPr/>
        </p:nvSpPr>
        <p:spPr>
          <a:xfrm rot="0">
            <a:off x="7510919" y="3356510"/>
            <a:ext cx="10691356" cy="6463577"/>
          </a:xfrm>
          <a:prstGeom prst="rect">
            <a:avLst/>
          </a:prstGeom>
        </p:spPr>
        <p:txBody>
          <a:bodyPr anchor="t" rtlCol="false" tIns="0" lIns="0" bIns="0" rIns="0">
            <a:spAutoFit/>
          </a:bodyPr>
          <a:lstStyle/>
          <a:p>
            <a:pPr algn="ctr">
              <a:lnSpc>
                <a:spcPts val="5108"/>
              </a:lnSpc>
            </a:pPr>
            <a:r>
              <a:rPr lang="en-US" sz="3649">
                <a:solidFill>
                  <a:srgbClr val="FCFAFE"/>
                </a:solidFill>
                <a:latin typeface="Architects Daughter"/>
                <a:ea typeface="Architects Daughter"/>
                <a:cs typeface="Architects Daughter"/>
                <a:sym typeface="Architects Daughter"/>
              </a:rPr>
              <a:t>The app saves all of your passwords and IDs in a secure folder that cannot be seen on your laptop and stores them hidden in the app. The only way to access those sensitive files is through entering a password that only you know and no one else. This means that even if someone does manage to get into your laptop they will not even be able to see that file. They cannot access it without a password and user ID that only you know.</a:t>
            </a:r>
          </a:p>
        </p:txBody>
      </p:sp>
      <p:sp>
        <p:nvSpPr>
          <p:cNvPr name="Freeform 6" id="6"/>
          <p:cNvSpPr/>
          <p:nvPr/>
        </p:nvSpPr>
        <p:spPr>
          <a:xfrm flipH="false" flipV="false" rot="0">
            <a:off x="-2443451" y="3062226"/>
            <a:ext cx="9353441" cy="6757861"/>
          </a:xfrm>
          <a:custGeom>
            <a:avLst/>
            <a:gdLst/>
            <a:ahLst/>
            <a:cxnLst/>
            <a:rect r="r" b="b" t="t" l="l"/>
            <a:pathLst>
              <a:path h="6757861" w="9353441">
                <a:moveTo>
                  <a:pt x="0" y="0"/>
                </a:moveTo>
                <a:lnTo>
                  <a:pt x="9353441" y="0"/>
                </a:lnTo>
                <a:lnTo>
                  <a:pt x="9353441" y="6757861"/>
                </a:lnTo>
                <a:lnTo>
                  <a:pt x="0" y="6757861"/>
                </a:lnTo>
                <a:lnTo>
                  <a:pt x="0" y="0"/>
                </a:lnTo>
                <a:close/>
              </a:path>
            </a:pathLst>
          </a:custGeom>
          <a:blipFill>
            <a:blip r:embed="rId5"/>
            <a:stretch>
              <a:fillRect l="0" t="0" r="0" b="0"/>
            </a:stretch>
          </a:blipFill>
        </p:spPr>
      </p:sp>
      <p:sp>
        <p:nvSpPr>
          <p:cNvPr name="Freeform 7" id="7"/>
          <p:cNvSpPr/>
          <p:nvPr/>
        </p:nvSpPr>
        <p:spPr>
          <a:xfrm flipH="false" flipV="false" rot="8837773">
            <a:off x="-4119966" y="5423878"/>
            <a:ext cx="9353441" cy="6757861"/>
          </a:xfrm>
          <a:custGeom>
            <a:avLst/>
            <a:gdLst/>
            <a:ahLst/>
            <a:cxnLst/>
            <a:rect r="r" b="b" t="t" l="l"/>
            <a:pathLst>
              <a:path h="6757861" w="9353441">
                <a:moveTo>
                  <a:pt x="0" y="0"/>
                </a:moveTo>
                <a:lnTo>
                  <a:pt x="9353442" y="0"/>
                </a:lnTo>
                <a:lnTo>
                  <a:pt x="9353442" y="6757861"/>
                </a:lnTo>
                <a:lnTo>
                  <a:pt x="0" y="6757861"/>
                </a:lnTo>
                <a:lnTo>
                  <a:pt x="0" y="0"/>
                </a:lnTo>
                <a:close/>
              </a:path>
            </a:pathLst>
          </a:custGeom>
          <a:blipFill>
            <a:blip r:embed="rId5"/>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12959069" y="1635410"/>
            <a:ext cx="9808535" cy="9808535"/>
          </a:xfrm>
          <a:custGeom>
            <a:avLst/>
            <a:gdLst/>
            <a:ahLst/>
            <a:cxnLst/>
            <a:rect r="r" b="b" t="t" l="l"/>
            <a:pathLst>
              <a:path h="9808535" w="9808535">
                <a:moveTo>
                  <a:pt x="0" y="0"/>
                </a:moveTo>
                <a:lnTo>
                  <a:pt x="9808535" y="0"/>
                </a:lnTo>
                <a:lnTo>
                  <a:pt x="9808535"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838691" y="1069627"/>
            <a:ext cx="9353441" cy="6757861"/>
          </a:xfrm>
          <a:custGeom>
            <a:avLst/>
            <a:gdLst/>
            <a:ahLst/>
            <a:cxnLst/>
            <a:rect r="r" b="b" t="t" l="l"/>
            <a:pathLst>
              <a:path h="6757861" w="9353441">
                <a:moveTo>
                  <a:pt x="0" y="0"/>
                </a:moveTo>
                <a:lnTo>
                  <a:pt x="9353442" y="0"/>
                </a:lnTo>
                <a:lnTo>
                  <a:pt x="9353442" y="6757861"/>
                </a:lnTo>
                <a:lnTo>
                  <a:pt x="0" y="6757861"/>
                </a:lnTo>
                <a:lnTo>
                  <a:pt x="0" y="0"/>
                </a:lnTo>
                <a:close/>
              </a:path>
            </a:pathLst>
          </a:custGeom>
          <a:blipFill>
            <a:blip r:embed="rId5"/>
            <a:stretch>
              <a:fillRect l="0" t="0" r="0" b="0"/>
            </a:stretch>
          </a:blipFill>
        </p:spPr>
      </p:sp>
      <p:sp>
        <p:nvSpPr>
          <p:cNvPr name="Freeform 5" id="5"/>
          <p:cNvSpPr/>
          <p:nvPr/>
        </p:nvSpPr>
        <p:spPr>
          <a:xfrm flipH="false" flipV="false" rot="2354384">
            <a:off x="10888691" y="6963986"/>
            <a:ext cx="5491802" cy="6646029"/>
          </a:xfrm>
          <a:custGeom>
            <a:avLst/>
            <a:gdLst/>
            <a:ahLst/>
            <a:cxnLst/>
            <a:rect r="r" b="b" t="t" l="l"/>
            <a:pathLst>
              <a:path h="6646029" w="5491802">
                <a:moveTo>
                  <a:pt x="0" y="0"/>
                </a:moveTo>
                <a:lnTo>
                  <a:pt x="5491802" y="0"/>
                </a:lnTo>
                <a:lnTo>
                  <a:pt x="5491802" y="6646028"/>
                </a:lnTo>
                <a:lnTo>
                  <a:pt x="0" y="6646028"/>
                </a:lnTo>
                <a:lnTo>
                  <a:pt x="0" y="0"/>
                </a:lnTo>
                <a:close/>
              </a:path>
            </a:pathLst>
          </a:custGeom>
          <a:blipFill>
            <a:blip r:embed="rId6"/>
            <a:stretch>
              <a:fillRect l="0" t="0" r="0" b="0"/>
            </a:stretch>
          </a:blipFill>
        </p:spPr>
      </p:sp>
      <p:sp>
        <p:nvSpPr>
          <p:cNvPr name="Freeform 6" id="6"/>
          <p:cNvSpPr/>
          <p:nvPr/>
        </p:nvSpPr>
        <p:spPr>
          <a:xfrm flipH="false" flipV="false" rot="0">
            <a:off x="-4680763" y="-4665035"/>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807318" y="970474"/>
            <a:ext cx="6640906" cy="1367972"/>
          </a:xfrm>
          <a:prstGeom prst="rect">
            <a:avLst/>
          </a:prstGeom>
        </p:spPr>
        <p:txBody>
          <a:bodyPr anchor="t" rtlCol="false" tIns="0" lIns="0" bIns="0" rIns="0">
            <a:spAutoFit/>
          </a:bodyPr>
          <a:lstStyle/>
          <a:p>
            <a:pPr algn="just">
              <a:lnSpc>
                <a:spcPts val="10435"/>
              </a:lnSpc>
            </a:pPr>
            <a:r>
              <a:rPr lang="en-US" sz="9234">
                <a:solidFill>
                  <a:srgbClr val="FFFFFF"/>
                </a:solidFill>
                <a:latin typeface="Chewy"/>
                <a:ea typeface="Chewy"/>
                <a:cs typeface="Chewy"/>
                <a:sym typeface="Chewy"/>
              </a:rPr>
              <a:t>FUTURE GOALS</a:t>
            </a:r>
          </a:p>
        </p:txBody>
      </p:sp>
      <p:sp>
        <p:nvSpPr>
          <p:cNvPr name="TextBox 8" id="8"/>
          <p:cNvSpPr txBox="true"/>
          <p:nvPr/>
        </p:nvSpPr>
        <p:spPr>
          <a:xfrm rot="0">
            <a:off x="223504" y="2376420"/>
            <a:ext cx="10279406" cy="7028391"/>
          </a:xfrm>
          <a:prstGeom prst="rect">
            <a:avLst/>
          </a:prstGeom>
        </p:spPr>
        <p:txBody>
          <a:bodyPr anchor="t" rtlCol="false" tIns="0" lIns="0" bIns="0" rIns="0">
            <a:spAutoFit/>
          </a:bodyPr>
          <a:lstStyle/>
          <a:p>
            <a:pPr algn="ctr">
              <a:lnSpc>
                <a:spcPts val="6184"/>
              </a:lnSpc>
            </a:pPr>
            <a:r>
              <a:rPr lang="en-US" sz="4417">
                <a:solidFill>
                  <a:srgbClr val="FFFFFF"/>
                </a:solidFill>
                <a:latin typeface="Absolutely Sharp "/>
                <a:ea typeface="Absolutely Sharp "/>
                <a:cs typeface="Absolutely Sharp "/>
                <a:sym typeface="Absolutely Sharp "/>
              </a:rPr>
              <a:t>In the foreseeable future, we aim to add contact details of IT experts who will help you out there and then, sealing that much experienced time gap that causes a lot of harm to the victim of piracy. We will expand our services to work 24/7 365. For serious incidents, we will have police and government helplines to make sure the wrongdoer is served with justice. This is our vision for the future, which will make our app one of a kind.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239733" y="239233"/>
            <a:ext cx="9808535" cy="9808535"/>
          </a:xfrm>
          <a:custGeom>
            <a:avLst/>
            <a:gdLst/>
            <a:ahLst/>
            <a:cxnLst/>
            <a:rect r="r" b="b" t="t" l="l"/>
            <a:pathLst>
              <a:path h="9808535" w="9808535">
                <a:moveTo>
                  <a:pt x="0" y="0"/>
                </a:moveTo>
                <a:lnTo>
                  <a:pt x="9808534" y="0"/>
                </a:lnTo>
                <a:lnTo>
                  <a:pt x="9808534"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133710">
            <a:off x="-1126064" y="-3498680"/>
            <a:ext cx="8225491" cy="8229600"/>
          </a:xfrm>
          <a:custGeom>
            <a:avLst/>
            <a:gdLst/>
            <a:ahLst/>
            <a:cxnLst/>
            <a:rect r="r" b="b" t="t" l="l"/>
            <a:pathLst>
              <a:path h="8229600" w="8225491">
                <a:moveTo>
                  <a:pt x="0" y="0"/>
                </a:moveTo>
                <a:lnTo>
                  <a:pt x="8225492" y="0"/>
                </a:lnTo>
                <a:lnTo>
                  <a:pt x="8225492" y="8229600"/>
                </a:lnTo>
                <a:lnTo>
                  <a:pt x="0" y="8229600"/>
                </a:lnTo>
                <a:lnTo>
                  <a:pt x="0" y="0"/>
                </a:lnTo>
                <a:close/>
              </a:path>
            </a:pathLst>
          </a:custGeom>
          <a:blipFill>
            <a:blip r:embed="rId5"/>
            <a:stretch>
              <a:fillRect l="0" t="0" r="0" b="0"/>
            </a:stretch>
          </a:blipFill>
        </p:spPr>
      </p:sp>
      <p:sp>
        <p:nvSpPr>
          <p:cNvPr name="TextBox 5" id="5"/>
          <p:cNvSpPr txBox="true"/>
          <p:nvPr/>
        </p:nvSpPr>
        <p:spPr>
          <a:xfrm rot="0">
            <a:off x="5283687" y="1066800"/>
            <a:ext cx="7730152" cy="1681885"/>
          </a:xfrm>
          <a:prstGeom prst="rect">
            <a:avLst/>
          </a:prstGeom>
        </p:spPr>
        <p:txBody>
          <a:bodyPr anchor="t" rtlCol="false" tIns="0" lIns="0" bIns="0" rIns="0">
            <a:spAutoFit/>
          </a:bodyPr>
          <a:lstStyle/>
          <a:p>
            <a:pPr algn="ctr">
              <a:lnSpc>
                <a:spcPts val="12804"/>
              </a:lnSpc>
            </a:pPr>
            <a:r>
              <a:rPr lang="en-US" sz="11331">
                <a:solidFill>
                  <a:srgbClr val="FFFFFF"/>
                </a:solidFill>
                <a:latin typeface="Chewy"/>
                <a:ea typeface="Chewy"/>
                <a:cs typeface="Chewy"/>
                <a:sym typeface="Chewy"/>
              </a:rPr>
              <a:t>VISION</a:t>
            </a:r>
          </a:p>
        </p:txBody>
      </p:sp>
      <p:sp>
        <p:nvSpPr>
          <p:cNvPr name="TextBox 6" id="6"/>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7" id="7"/>
          <p:cNvSpPr txBox="true"/>
          <p:nvPr/>
        </p:nvSpPr>
        <p:spPr>
          <a:xfrm rot="0">
            <a:off x="419733" y="3336078"/>
            <a:ext cx="17458059" cy="7212003"/>
          </a:xfrm>
          <a:prstGeom prst="rect">
            <a:avLst/>
          </a:prstGeom>
        </p:spPr>
        <p:txBody>
          <a:bodyPr anchor="t" rtlCol="false" tIns="0" lIns="0" bIns="0" rIns="0">
            <a:spAutoFit/>
          </a:bodyPr>
          <a:lstStyle/>
          <a:p>
            <a:pPr algn="ctr">
              <a:lnSpc>
                <a:spcPts val="6423"/>
              </a:lnSpc>
            </a:pPr>
            <a:r>
              <a:rPr lang="en-US" sz="4587">
                <a:solidFill>
                  <a:srgbClr val="FFFFFF"/>
                </a:solidFill>
                <a:latin typeface="Architects Daughter"/>
                <a:ea typeface="Architects Daughter"/>
                <a:cs typeface="Architects Daughter"/>
                <a:sym typeface="Architects Daughter"/>
              </a:rPr>
              <a:t>Our vision is create a safer environment for the common man to store his personal information.  We dream of a world where security is not a luxury that a few people have but we want it to be something that is avaiable to each and every person who needs it. We envision a world free of data piracy and cyber crime, a world where people have forgotten the age when their data was sold on the Dark Net. This is a world that can be made real through our app.</a:t>
            </a:r>
          </a:p>
          <a:p>
            <a:pPr algn="ctr">
              <a:lnSpc>
                <a:spcPts val="6003"/>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239733" y="-2202813"/>
            <a:ext cx="9808535" cy="9808535"/>
          </a:xfrm>
          <a:custGeom>
            <a:avLst/>
            <a:gdLst/>
            <a:ahLst/>
            <a:cxnLst/>
            <a:rect r="r" b="b" t="t" l="l"/>
            <a:pathLst>
              <a:path h="9808535" w="9808535">
                <a:moveTo>
                  <a:pt x="0" y="0"/>
                </a:moveTo>
                <a:lnTo>
                  <a:pt x="9808534" y="0"/>
                </a:lnTo>
                <a:lnTo>
                  <a:pt x="9808534" y="9808534"/>
                </a:lnTo>
                <a:lnTo>
                  <a:pt x="0" y="9808534"/>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715668" y="2568884"/>
            <a:ext cx="14153425" cy="7424422"/>
          </a:xfrm>
          <a:prstGeom prst="rect">
            <a:avLst/>
          </a:prstGeom>
        </p:spPr>
        <p:txBody>
          <a:bodyPr anchor="t" rtlCol="false" tIns="0" lIns="0" bIns="0" rIns="0">
            <a:spAutoFit/>
          </a:bodyPr>
          <a:lstStyle/>
          <a:p>
            <a:pPr algn="ctr">
              <a:lnSpc>
                <a:spcPts val="6579"/>
              </a:lnSpc>
              <a:spcBef>
                <a:spcPct val="0"/>
              </a:spcBef>
            </a:pPr>
            <a:r>
              <a:rPr lang="en-US" sz="4699">
                <a:solidFill>
                  <a:srgbClr val="FFFFFF"/>
                </a:solidFill>
                <a:latin typeface="Architects Daughter"/>
                <a:ea typeface="Architects Daughter"/>
                <a:cs typeface="Architects Daughter"/>
                <a:sym typeface="Architects Daughter"/>
              </a:rPr>
              <a:t>Our main mission is s</a:t>
            </a:r>
            <a:r>
              <a:rPr lang="en-US" sz="4699">
                <a:solidFill>
                  <a:srgbClr val="FFFFFF"/>
                </a:solidFill>
                <a:latin typeface="Architects Daughter"/>
                <a:ea typeface="Architects Daughter"/>
                <a:cs typeface="Architects Daughter"/>
                <a:sym typeface="Architects Daughter"/>
              </a:rPr>
              <a:t>afeguarding your critical information with top-tier security, instant access to cybersecurity experts,  and robust antivirus protection—all in one powerful app </a:t>
            </a:r>
            <a:r>
              <a:rPr lang="en-US" sz="4699">
                <a:solidFill>
                  <a:srgbClr val="FFFFFF"/>
                </a:solidFill>
                <a:latin typeface="Architects Daughter"/>
                <a:ea typeface="Architects Daughter"/>
                <a:cs typeface="Architects Daughter"/>
                <a:sym typeface="Architects Daughter"/>
              </a:rPr>
              <a:t>that will protect you no matter what! We aim to make people free of the stress and tension of constsanly worrying about the safety of their sensitive files. Our app ConnectIT is a way to make this dream a reality.</a:t>
            </a:r>
          </a:p>
        </p:txBody>
      </p:sp>
      <p:sp>
        <p:nvSpPr>
          <p:cNvPr name="TextBox 5" id="5"/>
          <p:cNvSpPr txBox="true"/>
          <p:nvPr/>
        </p:nvSpPr>
        <p:spPr>
          <a:xfrm rot="0">
            <a:off x="5618320" y="877085"/>
            <a:ext cx="6640906" cy="1439091"/>
          </a:xfrm>
          <a:prstGeom prst="rect">
            <a:avLst/>
          </a:prstGeom>
        </p:spPr>
        <p:txBody>
          <a:bodyPr anchor="t" rtlCol="false" tIns="0" lIns="0" bIns="0" rIns="0">
            <a:spAutoFit/>
          </a:bodyPr>
          <a:lstStyle/>
          <a:p>
            <a:pPr algn="ctr">
              <a:lnSpc>
                <a:spcPts val="11000"/>
              </a:lnSpc>
            </a:pPr>
            <a:r>
              <a:rPr lang="en-US" sz="9734">
                <a:solidFill>
                  <a:srgbClr val="FFFFFF"/>
                </a:solidFill>
                <a:latin typeface="Chewy"/>
                <a:ea typeface="Chewy"/>
                <a:cs typeface="Chewy"/>
                <a:sym typeface="Chewy"/>
              </a:rPr>
              <a:t>MISSION</a:t>
            </a:r>
          </a:p>
        </p:txBody>
      </p:sp>
      <p:sp>
        <p:nvSpPr>
          <p:cNvPr name="Freeform 6" id="6"/>
          <p:cNvSpPr/>
          <p:nvPr/>
        </p:nvSpPr>
        <p:spPr>
          <a:xfrm flipH="false" flipV="false" rot="-10155780">
            <a:off x="-6714640" y="-2426483"/>
            <a:ext cx="9353441" cy="6757861"/>
          </a:xfrm>
          <a:custGeom>
            <a:avLst/>
            <a:gdLst/>
            <a:ahLst/>
            <a:cxnLst/>
            <a:rect r="r" b="b" t="t" l="l"/>
            <a:pathLst>
              <a:path h="6757861" w="9353441">
                <a:moveTo>
                  <a:pt x="0" y="0"/>
                </a:moveTo>
                <a:lnTo>
                  <a:pt x="9353442" y="0"/>
                </a:lnTo>
                <a:lnTo>
                  <a:pt x="9353442" y="6757862"/>
                </a:lnTo>
                <a:lnTo>
                  <a:pt x="0" y="6757862"/>
                </a:lnTo>
                <a:lnTo>
                  <a:pt x="0" y="0"/>
                </a:lnTo>
                <a:close/>
              </a:path>
            </a:pathLst>
          </a:custGeom>
          <a:blipFill>
            <a:blip r:embed="rId5"/>
            <a:stretch>
              <a:fillRect l="0" t="0" r="0" b="0"/>
            </a:stretch>
          </a:blipFill>
        </p:spPr>
      </p:sp>
      <p:sp>
        <p:nvSpPr>
          <p:cNvPr name="Freeform 7" id="7"/>
          <p:cNvSpPr/>
          <p:nvPr/>
        </p:nvSpPr>
        <p:spPr>
          <a:xfrm flipH="false" flipV="false" rot="8837773">
            <a:off x="-5127310" y="6614375"/>
            <a:ext cx="9353441" cy="6757861"/>
          </a:xfrm>
          <a:custGeom>
            <a:avLst/>
            <a:gdLst/>
            <a:ahLst/>
            <a:cxnLst/>
            <a:rect r="r" b="b" t="t" l="l"/>
            <a:pathLst>
              <a:path h="6757861" w="9353441">
                <a:moveTo>
                  <a:pt x="0" y="0"/>
                </a:moveTo>
                <a:lnTo>
                  <a:pt x="9353442" y="0"/>
                </a:lnTo>
                <a:lnTo>
                  <a:pt x="9353442" y="6757862"/>
                </a:lnTo>
                <a:lnTo>
                  <a:pt x="0" y="6757862"/>
                </a:lnTo>
                <a:lnTo>
                  <a:pt x="0" y="0"/>
                </a:lnTo>
                <a:close/>
              </a:path>
            </a:pathLst>
          </a:custGeom>
          <a:blipFill>
            <a:blip r:embed="rId5"/>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700333" y="1912851"/>
            <a:ext cx="9808535" cy="9808535"/>
          </a:xfrm>
          <a:custGeom>
            <a:avLst/>
            <a:gdLst/>
            <a:ahLst/>
            <a:cxnLst/>
            <a:rect r="r" b="b" t="t" l="l"/>
            <a:pathLst>
              <a:path h="9808535" w="9808535">
                <a:moveTo>
                  <a:pt x="0" y="0"/>
                </a:moveTo>
                <a:lnTo>
                  <a:pt x="9808535" y="0"/>
                </a:lnTo>
                <a:lnTo>
                  <a:pt x="9808535" y="9808535"/>
                </a:lnTo>
                <a:lnTo>
                  <a:pt x="0" y="9808535"/>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094397" y="-4490932"/>
            <a:ext cx="9808535" cy="9808535"/>
          </a:xfrm>
          <a:custGeom>
            <a:avLst/>
            <a:gdLst/>
            <a:ahLst/>
            <a:cxnLst/>
            <a:rect r="r" b="b" t="t" l="l"/>
            <a:pathLst>
              <a:path h="9808535" w="9808535">
                <a:moveTo>
                  <a:pt x="0" y="0"/>
                </a:moveTo>
                <a:lnTo>
                  <a:pt x="9808535" y="0"/>
                </a:lnTo>
                <a:lnTo>
                  <a:pt x="9808535" y="9808535"/>
                </a:lnTo>
                <a:lnTo>
                  <a:pt x="0" y="9808535"/>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4201355" y="-3775526"/>
            <a:ext cx="6453726" cy="6469900"/>
          </a:xfrm>
          <a:custGeom>
            <a:avLst/>
            <a:gdLst/>
            <a:ahLst/>
            <a:cxnLst/>
            <a:rect r="r" b="b" t="t" l="l"/>
            <a:pathLst>
              <a:path h="6469900" w="6453726">
                <a:moveTo>
                  <a:pt x="0" y="0"/>
                </a:moveTo>
                <a:lnTo>
                  <a:pt x="6453726" y="0"/>
                </a:lnTo>
                <a:lnTo>
                  <a:pt x="6453726" y="6469900"/>
                </a:lnTo>
                <a:lnTo>
                  <a:pt x="0" y="6469900"/>
                </a:lnTo>
                <a:lnTo>
                  <a:pt x="0" y="0"/>
                </a:lnTo>
                <a:close/>
              </a:path>
            </a:pathLst>
          </a:custGeom>
          <a:blipFill>
            <a:blip r:embed="rId5"/>
            <a:stretch>
              <a:fillRect l="0" t="0" r="0" b="0"/>
            </a:stretch>
          </a:blipFill>
        </p:spPr>
      </p:sp>
      <p:sp>
        <p:nvSpPr>
          <p:cNvPr name="Freeform 6" id="6"/>
          <p:cNvSpPr/>
          <p:nvPr/>
        </p:nvSpPr>
        <p:spPr>
          <a:xfrm flipH="false" flipV="false" rot="0">
            <a:off x="-3764681" y="6561496"/>
            <a:ext cx="5591917" cy="6012814"/>
          </a:xfrm>
          <a:custGeom>
            <a:avLst/>
            <a:gdLst/>
            <a:ahLst/>
            <a:cxnLst/>
            <a:rect r="r" b="b" t="t" l="l"/>
            <a:pathLst>
              <a:path h="6012814" w="5591917">
                <a:moveTo>
                  <a:pt x="0" y="0"/>
                </a:moveTo>
                <a:lnTo>
                  <a:pt x="5591917" y="0"/>
                </a:lnTo>
                <a:lnTo>
                  <a:pt x="5591917" y="6012813"/>
                </a:lnTo>
                <a:lnTo>
                  <a:pt x="0" y="6012813"/>
                </a:lnTo>
                <a:lnTo>
                  <a:pt x="0" y="0"/>
                </a:lnTo>
                <a:close/>
              </a:path>
            </a:pathLst>
          </a:custGeom>
          <a:blipFill>
            <a:blip r:embed="rId6"/>
            <a:stretch>
              <a:fillRect l="0" t="0" r="0" b="0"/>
            </a:stretch>
          </a:blipFill>
        </p:spPr>
      </p:sp>
      <p:sp>
        <p:nvSpPr>
          <p:cNvPr name="Freeform 7" id="7"/>
          <p:cNvSpPr/>
          <p:nvPr/>
        </p:nvSpPr>
        <p:spPr>
          <a:xfrm flipH="false" flipV="false" rot="0">
            <a:off x="2642933" y="2976461"/>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20999"/>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2405558" y="4274526"/>
            <a:ext cx="4589551" cy="1524007"/>
          </a:xfrm>
          <a:prstGeom prst="rect">
            <a:avLst/>
          </a:prstGeom>
        </p:spPr>
        <p:txBody>
          <a:bodyPr anchor="t" rtlCol="false" tIns="0" lIns="0" bIns="0" rIns="0">
            <a:spAutoFit/>
          </a:bodyPr>
          <a:lstStyle/>
          <a:p>
            <a:pPr algn="ctr">
              <a:lnSpc>
                <a:spcPts val="5943"/>
              </a:lnSpc>
            </a:pPr>
            <a:r>
              <a:rPr lang="en-US" sz="4245">
                <a:solidFill>
                  <a:srgbClr val="FFFFFF"/>
                </a:solidFill>
                <a:latin typeface="Poppins Bold"/>
                <a:ea typeface="Poppins Bold"/>
                <a:cs typeface="Poppins Bold"/>
                <a:sym typeface="Poppins Bold"/>
              </a:rPr>
              <a:t>Aradhya Tibrewalla</a:t>
            </a:r>
          </a:p>
        </p:txBody>
      </p:sp>
      <p:sp>
        <p:nvSpPr>
          <p:cNvPr name="TextBox 9" id="9"/>
          <p:cNvSpPr txBox="true"/>
          <p:nvPr/>
        </p:nvSpPr>
        <p:spPr>
          <a:xfrm rot="0">
            <a:off x="7860517" y="5245347"/>
            <a:ext cx="3255047" cy="1571772"/>
          </a:xfrm>
          <a:prstGeom prst="rect">
            <a:avLst/>
          </a:prstGeom>
        </p:spPr>
        <p:txBody>
          <a:bodyPr anchor="t" rtlCol="false" tIns="0" lIns="0" bIns="0" rIns="0">
            <a:spAutoFit/>
          </a:bodyPr>
          <a:lstStyle/>
          <a:p>
            <a:pPr algn="ctr">
              <a:lnSpc>
                <a:spcPts val="6120"/>
              </a:lnSpc>
            </a:pPr>
            <a:r>
              <a:rPr lang="en-US" sz="4371">
                <a:solidFill>
                  <a:srgbClr val="FFFFFF"/>
                </a:solidFill>
                <a:latin typeface="Poppins Bold"/>
                <a:ea typeface="Poppins Bold"/>
                <a:cs typeface="Poppins Bold"/>
                <a:sym typeface="Poppins Bold"/>
              </a:rPr>
              <a:t>Adviik Agrawal</a:t>
            </a:r>
          </a:p>
        </p:txBody>
      </p:sp>
      <p:sp>
        <p:nvSpPr>
          <p:cNvPr name="TextBox 10" id="10"/>
          <p:cNvSpPr txBox="true"/>
          <p:nvPr/>
        </p:nvSpPr>
        <p:spPr>
          <a:xfrm rot="0">
            <a:off x="11734281" y="4374167"/>
            <a:ext cx="4934149" cy="1424366"/>
          </a:xfrm>
          <a:prstGeom prst="rect">
            <a:avLst/>
          </a:prstGeom>
        </p:spPr>
        <p:txBody>
          <a:bodyPr anchor="t" rtlCol="false" tIns="0" lIns="0" bIns="0" rIns="0">
            <a:spAutoFit/>
          </a:bodyPr>
          <a:lstStyle/>
          <a:p>
            <a:pPr algn="ctr">
              <a:lnSpc>
                <a:spcPts val="5620"/>
              </a:lnSpc>
            </a:pPr>
            <a:r>
              <a:rPr lang="en-US" sz="4014">
                <a:solidFill>
                  <a:srgbClr val="FFFFFF"/>
                </a:solidFill>
                <a:latin typeface="Poppins Bold"/>
                <a:ea typeface="Poppins Bold"/>
                <a:cs typeface="Poppins Bold"/>
                <a:sym typeface="Poppins Bold"/>
              </a:rPr>
              <a:t>Yashvardhan Singhvi</a:t>
            </a:r>
          </a:p>
        </p:txBody>
      </p:sp>
      <p:sp>
        <p:nvSpPr>
          <p:cNvPr name="TextBox 11" id="11"/>
          <p:cNvSpPr txBox="true"/>
          <p:nvPr/>
        </p:nvSpPr>
        <p:spPr>
          <a:xfrm rot="0">
            <a:off x="6146421" y="1161234"/>
            <a:ext cx="6640906" cy="1439091"/>
          </a:xfrm>
          <a:prstGeom prst="rect">
            <a:avLst/>
          </a:prstGeom>
        </p:spPr>
        <p:txBody>
          <a:bodyPr anchor="t" rtlCol="false" tIns="0" lIns="0" bIns="0" rIns="0">
            <a:spAutoFit/>
          </a:bodyPr>
          <a:lstStyle/>
          <a:p>
            <a:pPr algn="ctr">
              <a:lnSpc>
                <a:spcPts val="11000"/>
              </a:lnSpc>
            </a:pPr>
            <a:r>
              <a:rPr lang="en-US" sz="9734">
                <a:solidFill>
                  <a:srgbClr val="FFFFFF"/>
                </a:solidFill>
                <a:latin typeface="Chewy"/>
                <a:ea typeface="Chewy"/>
                <a:cs typeface="Chewy"/>
                <a:sym typeface="Chewy"/>
              </a:rPr>
              <a:t>TEAM</a:t>
            </a:r>
          </a:p>
        </p:txBody>
      </p:sp>
      <p:sp>
        <p:nvSpPr>
          <p:cNvPr name="TextBox 12" id="12"/>
          <p:cNvSpPr txBox="true"/>
          <p:nvPr/>
        </p:nvSpPr>
        <p:spPr>
          <a:xfrm rot="0">
            <a:off x="3140178" y="7851115"/>
            <a:ext cx="3354896" cy="1577583"/>
          </a:xfrm>
          <a:prstGeom prst="rect">
            <a:avLst/>
          </a:prstGeom>
        </p:spPr>
        <p:txBody>
          <a:bodyPr anchor="t" rtlCol="false" tIns="0" lIns="0" bIns="0" rIns="0">
            <a:spAutoFit/>
          </a:bodyPr>
          <a:lstStyle/>
          <a:p>
            <a:pPr algn="ctr">
              <a:lnSpc>
                <a:spcPts val="6331"/>
              </a:lnSpc>
            </a:pPr>
            <a:r>
              <a:rPr lang="en-US" sz="4522">
                <a:solidFill>
                  <a:srgbClr val="FFFFFF"/>
                </a:solidFill>
                <a:latin typeface="Canva Sans Bold"/>
                <a:ea typeface="Canva Sans Bold"/>
                <a:cs typeface="Canva Sans Bold"/>
                <a:sym typeface="Canva Sans Bold"/>
              </a:rPr>
              <a:t>Vardaan Potdar</a:t>
            </a:r>
          </a:p>
        </p:txBody>
      </p:sp>
      <p:sp>
        <p:nvSpPr>
          <p:cNvPr name="TextBox 13" id="13"/>
          <p:cNvSpPr txBox="true"/>
          <p:nvPr/>
        </p:nvSpPr>
        <p:spPr>
          <a:xfrm rot="0">
            <a:off x="12438028" y="7841590"/>
            <a:ext cx="3526654" cy="1726312"/>
          </a:xfrm>
          <a:prstGeom prst="rect">
            <a:avLst/>
          </a:prstGeom>
        </p:spPr>
        <p:txBody>
          <a:bodyPr anchor="t" rtlCol="false" tIns="0" lIns="0" bIns="0" rIns="0">
            <a:spAutoFit/>
          </a:bodyPr>
          <a:lstStyle/>
          <a:p>
            <a:pPr algn="ctr">
              <a:lnSpc>
                <a:spcPts val="6922"/>
              </a:lnSpc>
            </a:pPr>
            <a:r>
              <a:rPr lang="en-US" sz="4944">
                <a:solidFill>
                  <a:srgbClr val="FFFFFF"/>
                </a:solidFill>
                <a:latin typeface="Canva Sans Bold"/>
                <a:ea typeface="Canva Sans Bold"/>
                <a:cs typeface="Canva Sans Bold"/>
                <a:sym typeface="Canva Sans Bold"/>
              </a:rPr>
              <a:t>Shaurya Agrawal</a:t>
            </a:r>
          </a:p>
        </p:txBody>
      </p:sp>
      <p:sp>
        <p:nvSpPr>
          <p:cNvPr name="Freeform 14" id="14"/>
          <p:cNvSpPr/>
          <p:nvPr/>
        </p:nvSpPr>
        <p:spPr>
          <a:xfrm flipH="false" flipV="false" rot="0">
            <a:off x="12218347" y="6561496"/>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20999"/>
              <a:extLst>
                <a:ext uri="{96DAC541-7B7A-43D3-8B79-37D633B846F1}">
                  <asvg:svgBlip xmlns:asvg="http://schemas.microsoft.com/office/drawing/2016/SVG/main" r:embed="rId8"/>
                </a:ext>
              </a:extLst>
            </a:blip>
            <a:stretch>
              <a:fillRect l="0" t="0" r="0" b="0"/>
            </a:stretch>
          </a:blipFill>
        </p:spPr>
      </p:sp>
      <p:sp>
        <p:nvSpPr>
          <p:cNvPr name="Freeform 15" id="15"/>
          <p:cNvSpPr/>
          <p:nvPr/>
        </p:nvSpPr>
        <p:spPr>
          <a:xfrm flipH="false" flipV="false" rot="0">
            <a:off x="2675549" y="6354442"/>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20999"/>
              <a:extLst>
                <a:ext uri="{96DAC541-7B7A-43D3-8B79-37D633B846F1}">
                  <asvg:svgBlip xmlns:asvg="http://schemas.microsoft.com/office/drawing/2016/SVG/main" r:embed="rId8"/>
                </a:ext>
              </a:extLst>
            </a:blip>
            <a:stretch>
              <a:fillRect l="0" t="0" r="0" b="0"/>
            </a:stretch>
          </a:blipFill>
        </p:spPr>
      </p:sp>
      <p:sp>
        <p:nvSpPr>
          <p:cNvPr name="Freeform 16" id="16"/>
          <p:cNvSpPr/>
          <p:nvPr/>
        </p:nvSpPr>
        <p:spPr>
          <a:xfrm flipH="false" flipV="false" rot="0">
            <a:off x="7409474" y="404050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20999"/>
              <a:extLst>
                <a:ext uri="{96DAC541-7B7A-43D3-8B79-37D633B846F1}">
                  <asvg:svgBlip xmlns:asvg="http://schemas.microsoft.com/office/drawing/2016/SVG/main" r:embed="rId8"/>
                </a:ext>
              </a:extLst>
            </a:blip>
            <a:stretch>
              <a:fillRect l="0" t="0" r="0" b="0"/>
            </a:stretch>
          </a:blipFill>
        </p:spPr>
      </p:sp>
      <p:sp>
        <p:nvSpPr>
          <p:cNvPr name="Freeform 17" id="17"/>
          <p:cNvSpPr/>
          <p:nvPr/>
        </p:nvSpPr>
        <p:spPr>
          <a:xfrm flipH="false" flipV="false" rot="0">
            <a:off x="12143955" y="2976461"/>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20999"/>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1410187" y="781843"/>
            <a:ext cx="8996085" cy="8996085"/>
          </a:xfrm>
          <a:custGeom>
            <a:avLst/>
            <a:gdLst/>
            <a:ahLst/>
            <a:cxnLst/>
            <a:rect r="r" b="b" t="t" l="l"/>
            <a:pathLst>
              <a:path h="8996085" w="8996085">
                <a:moveTo>
                  <a:pt x="0" y="0"/>
                </a:moveTo>
                <a:lnTo>
                  <a:pt x="8996086" y="0"/>
                </a:lnTo>
                <a:lnTo>
                  <a:pt x="8996086" y="8996085"/>
                </a:lnTo>
                <a:lnTo>
                  <a:pt x="0" y="8996085"/>
                </a:lnTo>
                <a:lnTo>
                  <a:pt x="0" y="0"/>
                </a:lnTo>
                <a:close/>
              </a:path>
            </a:pathLst>
          </a:custGeom>
          <a:blipFill>
            <a:blip r:embed="rId3">
              <a:alphaModFix amt="8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623616" y="3139106"/>
            <a:ext cx="6640906" cy="4220391"/>
          </a:xfrm>
          <a:prstGeom prst="rect">
            <a:avLst/>
          </a:prstGeom>
        </p:spPr>
        <p:txBody>
          <a:bodyPr anchor="t" rtlCol="false" tIns="0" lIns="0" bIns="0" rIns="0">
            <a:spAutoFit/>
          </a:bodyPr>
          <a:lstStyle/>
          <a:p>
            <a:pPr algn="ctr">
              <a:lnSpc>
                <a:spcPts val="11000"/>
              </a:lnSpc>
            </a:pPr>
            <a:r>
              <a:rPr lang="en-US" sz="9734">
                <a:solidFill>
                  <a:srgbClr val="FFFFFF"/>
                </a:solidFill>
                <a:latin typeface="Chewy"/>
                <a:ea typeface="Chewy"/>
                <a:cs typeface="Chewy"/>
                <a:sym typeface="Chewy"/>
              </a:rPr>
              <a:t>CYBER </a:t>
            </a:r>
          </a:p>
          <a:p>
            <a:pPr algn="ctr">
              <a:lnSpc>
                <a:spcPts val="11000"/>
              </a:lnSpc>
            </a:pPr>
            <a:r>
              <a:rPr lang="en-US" sz="9734">
                <a:solidFill>
                  <a:srgbClr val="FFFFFF"/>
                </a:solidFill>
                <a:latin typeface="Chewy"/>
                <a:ea typeface="Chewy"/>
                <a:cs typeface="Chewy"/>
                <a:sym typeface="Chewy"/>
              </a:rPr>
              <a:t>SECURITY</a:t>
            </a:r>
          </a:p>
          <a:p>
            <a:pPr algn="ctr">
              <a:lnSpc>
                <a:spcPts val="11000"/>
              </a:lnSpc>
            </a:pPr>
            <a:r>
              <a:rPr lang="en-US" sz="9734">
                <a:solidFill>
                  <a:srgbClr val="FFFFFF"/>
                </a:solidFill>
                <a:latin typeface="Chewy"/>
                <a:ea typeface="Chewy"/>
                <a:cs typeface="Chewy"/>
                <a:sym typeface="Chewy"/>
              </a:rPr>
              <a:t>STATUS INDIA</a:t>
            </a:r>
          </a:p>
        </p:txBody>
      </p:sp>
      <p:sp>
        <p:nvSpPr>
          <p:cNvPr name="TextBox 5" id="5"/>
          <p:cNvSpPr txBox="true"/>
          <p:nvPr/>
        </p:nvSpPr>
        <p:spPr>
          <a:xfrm rot="0">
            <a:off x="9706062" y="3071109"/>
            <a:ext cx="8105758" cy="1244624"/>
          </a:xfrm>
          <a:prstGeom prst="rect">
            <a:avLst/>
          </a:prstGeom>
        </p:spPr>
        <p:txBody>
          <a:bodyPr anchor="t" rtlCol="false" tIns="0" lIns="0" bIns="0" rIns="0">
            <a:spAutoFit/>
          </a:bodyPr>
          <a:lstStyle/>
          <a:p>
            <a:pPr algn="ctr">
              <a:lnSpc>
                <a:spcPts val="4898"/>
              </a:lnSpc>
            </a:pPr>
            <a:r>
              <a:rPr lang="en-US" sz="3499">
                <a:solidFill>
                  <a:srgbClr val="FFFFFF"/>
                </a:solidFill>
                <a:latin typeface="Poppins Bold"/>
                <a:ea typeface="Poppins Bold"/>
                <a:cs typeface="Poppins Bold"/>
                <a:sym typeface="Poppins Bold"/>
              </a:rPr>
              <a:t>Indian organisations witnessed a 218% increase in ransomware</a:t>
            </a:r>
          </a:p>
        </p:txBody>
      </p:sp>
      <p:sp>
        <p:nvSpPr>
          <p:cNvPr name="Freeform 6" id="6"/>
          <p:cNvSpPr/>
          <p:nvPr/>
        </p:nvSpPr>
        <p:spPr>
          <a:xfrm flipH="false" flipV="false" rot="0">
            <a:off x="-2092198" y="8344438"/>
            <a:ext cx="11356719" cy="5141496"/>
          </a:xfrm>
          <a:custGeom>
            <a:avLst/>
            <a:gdLst/>
            <a:ahLst/>
            <a:cxnLst/>
            <a:rect r="r" b="b" t="t" l="l"/>
            <a:pathLst>
              <a:path h="5141496" w="11356719">
                <a:moveTo>
                  <a:pt x="0" y="0"/>
                </a:moveTo>
                <a:lnTo>
                  <a:pt x="11356720" y="0"/>
                </a:lnTo>
                <a:lnTo>
                  <a:pt x="11356720" y="5141496"/>
                </a:lnTo>
                <a:lnTo>
                  <a:pt x="0" y="5141496"/>
                </a:lnTo>
                <a:lnTo>
                  <a:pt x="0" y="0"/>
                </a:lnTo>
                <a:close/>
              </a:path>
            </a:pathLst>
          </a:custGeom>
          <a:blipFill>
            <a:blip r:embed="rId5">
              <a:alphaModFix amt="70000"/>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9023478" y="8344438"/>
            <a:ext cx="11356719" cy="5141496"/>
          </a:xfrm>
          <a:custGeom>
            <a:avLst/>
            <a:gdLst/>
            <a:ahLst/>
            <a:cxnLst/>
            <a:rect r="r" b="b" t="t" l="l"/>
            <a:pathLst>
              <a:path h="5141496" w="11356719">
                <a:moveTo>
                  <a:pt x="11356720" y="0"/>
                </a:moveTo>
                <a:lnTo>
                  <a:pt x="0" y="0"/>
                </a:lnTo>
                <a:lnTo>
                  <a:pt x="0" y="5141496"/>
                </a:lnTo>
                <a:lnTo>
                  <a:pt x="11356720" y="5141496"/>
                </a:lnTo>
                <a:lnTo>
                  <a:pt x="11356720" y="0"/>
                </a:lnTo>
                <a:close/>
              </a:path>
            </a:pathLst>
          </a:custGeom>
          <a:blipFill>
            <a:blip r:embed="rId5">
              <a:alphaModFix amt="70000"/>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2212719" y="-2570748"/>
            <a:ext cx="11356719" cy="5141496"/>
          </a:xfrm>
          <a:custGeom>
            <a:avLst/>
            <a:gdLst/>
            <a:ahLst/>
            <a:cxnLst/>
            <a:rect r="r" b="b" t="t" l="l"/>
            <a:pathLst>
              <a:path h="5141496" w="11356719">
                <a:moveTo>
                  <a:pt x="0" y="0"/>
                </a:moveTo>
                <a:lnTo>
                  <a:pt x="11356719" y="0"/>
                </a:lnTo>
                <a:lnTo>
                  <a:pt x="11356719" y="5141496"/>
                </a:lnTo>
                <a:lnTo>
                  <a:pt x="0" y="5141496"/>
                </a:lnTo>
                <a:lnTo>
                  <a:pt x="0" y="0"/>
                </a:lnTo>
                <a:close/>
              </a:path>
            </a:pathLst>
          </a:custGeom>
          <a:blipFill>
            <a:blip r:embed="rId5">
              <a:alphaModFix amt="70000"/>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true" flipV="false" rot="0">
            <a:off x="9023478" y="-2040491"/>
            <a:ext cx="11356719" cy="5141496"/>
          </a:xfrm>
          <a:custGeom>
            <a:avLst/>
            <a:gdLst/>
            <a:ahLst/>
            <a:cxnLst/>
            <a:rect r="r" b="b" t="t" l="l"/>
            <a:pathLst>
              <a:path h="5141496" w="11356719">
                <a:moveTo>
                  <a:pt x="11356720" y="0"/>
                </a:moveTo>
                <a:lnTo>
                  <a:pt x="0" y="0"/>
                </a:lnTo>
                <a:lnTo>
                  <a:pt x="0" y="5141497"/>
                </a:lnTo>
                <a:lnTo>
                  <a:pt x="11356720" y="5141497"/>
                </a:lnTo>
                <a:lnTo>
                  <a:pt x="11356720" y="0"/>
                </a:lnTo>
                <a:close/>
              </a:path>
            </a:pathLst>
          </a:custGeom>
          <a:blipFill>
            <a:blip r:embed="rId5">
              <a:alphaModFix amt="70000"/>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9653127" y="4567928"/>
            <a:ext cx="8158693" cy="1254125"/>
          </a:xfrm>
          <a:prstGeom prst="rect">
            <a:avLst/>
          </a:prstGeom>
        </p:spPr>
        <p:txBody>
          <a:bodyPr anchor="t" rtlCol="false" tIns="0" lIns="0" bIns="0" rIns="0">
            <a:spAutoFit/>
          </a:bodyPr>
          <a:lstStyle/>
          <a:p>
            <a:pPr algn="ctr">
              <a:lnSpc>
                <a:spcPts val="4900"/>
              </a:lnSpc>
            </a:pPr>
            <a:r>
              <a:rPr lang="en-US" sz="3500">
                <a:solidFill>
                  <a:srgbClr val="FFFFFF"/>
                </a:solidFill>
                <a:latin typeface="Poppins Bold"/>
                <a:ea typeface="Poppins Bold"/>
                <a:cs typeface="Poppins Bold"/>
                <a:sym typeface="Poppins Bold"/>
              </a:rPr>
              <a:t>In 2023 India received 2,138 weekly attacks</a:t>
            </a:r>
          </a:p>
        </p:txBody>
      </p:sp>
      <p:sp>
        <p:nvSpPr>
          <p:cNvPr name="TextBox 11" id="11"/>
          <p:cNvSpPr txBox="true"/>
          <p:nvPr/>
        </p:nvSpPr>
        <p:spPr>
          <a:xfrm rot="0">
            <a:off x="9578870" y="6143454"/>
            <a:ext cx="8307208" cy="2482850"/>
          </a:xfrm>
          <a:prstGeom prst="rect">
            <a:avLst/>
          </a:prstGeom>
        </p:spPr>
        <p:txBody>
          <a:bodyPr anchor="t" rtlCol="false" tIns="0" lIns="0" bIns="0" rIns="0">
            <a:spAutoFit/>
          </a:bodyPr>
          <a:lstStyle/>
          <a:p>
            <a:pPr algn="ctr">
              <a:lnSpc>
                <a:spcPts val="4899"/>
              </a:lnSpc>
            </a:pPr>
            <a:r>
              <a:rPr lang="en-US" sz="3499">
                <a:solidFill>
                  <a:srgbClr val="FFFFFF"/>
                </a:solidFill>
                <a:latin typeface="Poppins Bold"/>
                <a:ea typeface="Poppins Bold"/>
                <a:cs typeface="Poppins Bold"/>
                <a:sym typeface="Poppins Bold"/>
              </a:rPr>
              <a:t>India’s weekly cyber attacks increased by 15% </a:t>
            </a:r>
          </a:p>
          <a:p>
            <a:pPr algn="ctr">
              <a:lnSpc>
                <a:spcPts val="4899"/>
              </a:lnSpc>
            </a:pPr>
            <a:r>
              <a:rPr lang="en-US" sz="3499">
                <a:solidFill>
                  <a:srgbClr val="FFFFFF"/>
                </a:solidFill>
                <a:latin typeface="Poppins Bold"/>
                <a:ea typeface="Poppins Bold"/>
                <a:cs typeface="Poppins Bold"/>
                <a:sym typeface="Poppins Bold"/>
              </a:rPr>
              <a:t>in 2024 </a:t>
            </a:r>
          </a:p>
          <a:p>
            <a:pPr algn="ctr">
              <a:lnSpc>
                <a:spcPts val="489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85854" y="3588165"/>
            <a:ext cx="6047256" cy="6047256"/>
          </a:xfrm>
          <a:custGeom>
            <a:avLst/>
            <a:gdLst/>
            <a:ahLst/>
            <a:cxnLst/>
            <a:rect r="r" b="b" t="t" l="l"/>
            <a:pathLst>
              <a:path h="6047256" w="6047256">
                <a:moveTo>
                  <a:pt x="0" y="0"/>
                </a:moveTo>
                <a:lnTo>
                  <a:pt x="6047256" y="0"/>
                </a:lnTo>
                <a:lnTo>
                  <a:pt x="6047256" y="6047256"/>
                </a:lnTo>
                <a:lnTo>
                  <a:pt x="0" y="6047256"/>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444362" y="3868391"/>
            <a:ext cx="4676010" cy="5210613"/>
          </a:xfrm>
          <a:prstGeom prst="rect">
            <a:avLst/>
          </a:prstGeom>
        </p:spPr>
        <p:txBody>
          <a:bodyPr anchor="t" rtlCol="false" tIns="0" lIns="0" bIns="0" rIns="0">
            <a:spAutoFit/>
          </a:bodyPr>
          <a:lstStyle/>
          <a:p>
            <a:pPr algn="ctr">
              <a:lnSpc>
                <a:spcPts val="4175"/>
              </a:lnSpc>
            </a:pPr>
          </a:p>
          <a:p>
            <a:pPr algn="ctr">
              <a:lnSpc>
                <a:spcPts val="4175"/>
              </a:lnSpc>
            </a:pPr>
            <a:r>
              <a:rPr lang="en-US" sz="2982">
                <a:solidFill>
                  <a:srgbClr val="FFFFFF"/>
                </a:solidFill>
                <a:latin typeface="Architects Daughter"/>
                <a:ea typeface="Architects Daughter"/>
                <a:cs typeface="Architects Daughter"/>
                <a:sym typeface="Architects Daughter"/>
              </a:rPr>
              <a:t>Core Features: Develop secure data storage, real-time antivirus protection, and instant connection to cybersecurity agents.</a:t>
            </a:r>
          </a:p>
          <a:p>
            <a:pPr algn="ctr">
              <a:lnSpc>
                <a:spcPts val="4175"/>
              </a:lnSpc>
            </a:pPr>
            <a:r>
              <a:rPr lang="en-US" sz="2982">
                <a:solidFill>
                  <a:srgbClr val="FFFFFF"/>
                </a:solidFill>
                <a:latin typeface="Architects Daughter"/>
                <a:ea typeface="Architects Daughter"/>
                <a:cs typeface="Architects Daughter"/>
                <a:sym typeface="Architects Daughter"/>
              </a:rPr>
              <a:t>Graphical </a:t>
            </a:r>
            <a:r>
              <a:rPr lang="en-US" sz="2982">
                <a:solidFill>
                  <a:srgbClr val="FFFFFF"/>
                </a:solidFill>
                <a:latin typeface="Architects Daughter"/>
                <a:ea typeface="Architects Daughter"/>
                <a:cs typeface="Architects Daughter"/>
                <a:sym typeface="Architects Daughter"/>
              </a:rPr>
              <a:t>User Interface: Design a user-friendly interface with seamless navigation</a:t>
            </a:r>
          </a:p>
        </p:txBody>
      </p:sp>
      <p:sp>
        <p:nvSpPr>
          <p:cNvPr name="Freeform 5" id="5"/>
          <p:cNvSpPr/>
          <p:nvPr/>
        </p:nvSpPr>
        <p:spPr>
          <a:xfrm flipH="false" flipV="false" rot="0">
            <a:off x="11695149" y="3453617"/>
            <a:ext cx="6047256" cy="6047256"/>
          </a:xfrm>
          <a:custGeom>
            <a:avLst/>
            <a:gdLst/>
            <a:ahLst/>
            <a:cxnLst/>
            <a:rect r="r" b="b" t="t" l="l"/>
            <a:pathLst>
              <a:path h="6047256" w="6047256">
                <a:moveTo>
                  <a:pt x="0" y="0"/>
                </a:moveTo>
                <a:lnTo>
                  <a:pt x="6047256" y="0"/>
                </a:lnTo>
                <a:lnTo>
                  <a:pt x="6047256" y="6047256"/>
                </a:lnTo>
                <a:lnTo>
                  <a:pt x="0" y="6047256"/>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5767081" y="3057694"/>
            <a:ext cx="6753838" cy="6753838"/>
          </a:xfrm>
          <a:custGeom>
            <a:avLst/>
            <a:gdLst/>
            <a:ahLst/>
            <a:cxnLst/>
            <a:rect r="r" b="b" t="t" l="l"/>
            <a:pathLst>
              <a:path h="6753838" w="6753838">
                <a:moveTo>
                  <a:pt x="0" y="0"/>
                </a:moveTo>
                <a:lnTo>
                  <a:pt x="6753838" y="0"/>
                </a:lnTo>
                <a:lnTo>
                  <a:pt x="6753838" y="6753838"/>
                </a:lnTo>
                <a:lnTo>
                  <a:pt x="0" y="6753838"/>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7121970" y="4240213"/>
            <a:ext cx="4044060" cy="4162426"/>
          </a:xfrm>
          <a:prstGeom prst="rect">
            <a:avLst/>
          </a:prstGeom>
        </p:spPr>
        <p:txBody>
          <a:bodyPr anchor="t" rtlCol="false" tIns="0" lIns="0" bIns="0" rIns="0">
            <a:spAutoFit/>
          </a:bodyPr>
          <a:lstStyle/>
          <a:p>
            <a:pPr algn="ctr">
              <a:lnSpc>
                <a:spcPts val="4199"/>
              </a:lnSpc>
            </a:pPr>
            <a:r>
              <a:rPr lang="en-US" sz="2999">
                <a:solidFill>
                  <a:srgbClr val="FFFFFF"/>
                </a:solidFill>
                <a:latin typeface="Architects Daughter"/>
                <a:ea typeface="Architects Daughter"/>
                <a:cs typeface="Architects Daughter"/>
                <a:sym typeface="Architects Daughter"/>
              </a:rPr>
              <a:t>Prototype Development: Build a basic prototype with secure data storage, antivirus capabilities, and a connection feature to cybersecurity agents.</a:t>
            </a:r>
          </a:p>
        </p:txBody>
      </p:sp>
      <p:sp>
        <p:nvSpPr>
          <p:cNvPr name="TextBox 8" id="8"/>
          <p:cNvSpPr txBox="true"/>
          <p:nvPr/>
        </p:nvSpPr>
        <p:spPr>
          <a:xfrm rot="0">
            <a:off x="12883648" y="4418317"/>
            <a:ext cx="3670257" cy="3638551"/>
          </a:xfrm>
          <a:prstGeom prst="rect">
            <a:avLst/>
          </a:prstGeom>
        </p:spPr>
        <p:txBody>
          <a:bodyPr anchor="t" rtlCol="false" tIns="0" lIns="0" bIns="0" rIns="0">
            <a:spAutoFit/>
          </a:bodyPr>
          <a:lstStyle/>
          <a:p>
            <a:pPr algn="ctr">
              <a:lnSpc>
                <a:spcPts val="4199"/>
              </a:lnSpc>
            </a:pPr>
            <a:r>
              <a:rPr lang="en-US" sz="2999">
                <a:solidFill>
                  <a:srgbClr val="FFFFFF"/>
                </a:solidFill>
                <a:latin typeface="Architects Daughter"/>
                <a:ea typeface="Architects Daughter"/>
                <a:cs typeface="Architects Daughter"/>
                <a:sym typeface="Architects Daughter"/>
              </a:rPr>
              <a:t>Internal Testing: Conduct rigorous testing to identify and fix bugs, enhance security, and improve user experience.</a:t>
            </a:r>
          </a:p>
        </p:txBody>
      </p:sp>
      <p:sp>
        <p:nvSpPr>
          <p:cNvPr name="TextBox 9" id="9"/>
          <p:cNvSpPr txBox="true"/>
          <p:nvPr/>
        </p:nvSpPr>
        <p:spPr>
          <a:xfrm rot="0">
            <a:off x="5823547" y="1537370"/>
            <a:ext cx="6640906" cy="1439091"/>
          </a:xfrm>
          <a:prstGeom prst="rect">
            <a:avLst/>
          </a:prstGeom>
        </p:spPr>
        <p:txBody>
          <a:bodyPr anchor="t" rtlCol="false" tIns="0" lIns="0" bIns="0" rIns="0">
            <a:spAutoFit/>
          </a:bodyPr>
          <a:lstStyle/>
          <a:p>
            <a:pPr algn="ctr">
              <a:lnSpc>
                <a:spcPts val="11000"/>
              </a:lnSpc>
            </a:pPr>
            <a:r>
              <a:rPr lang="en-US" sz="9734">
                <a:solidFill>
                  <a:srgbClr val="FFFFFF"/>
                </a:solidFill>
                <a:latin typeface="Chewy"/>
                <a:ea typeface="Chewy"/>
                <a:cs typeface="Chewy"/>
                <a:sym typeface="Chewy"/>
              </a:rPr>
              <a:t>ROADMAP</a:t>
            </a:r>
          </a:p>
        </p:txBody>
      </p:sp>
      <p:sp>
        <p:nvSpPr>
          <p:cNvPr name="Freeform 10" id="10"/>
          <p:cNvSpPr/>
          <p:nvPr/>
        </p:nvSpPr>
        <p:spPr>
          <a:xfrm flipH="false" flipV="false" rot="1133710">
            <a:off x="12652131" y="5134831"/>
            <a:ext cx="8225491" cy="8229600"/>
          </a:xfrm>
          <a:custGeom>
            <a:avLst/>
            <a:gdLst/>
            <a:ahLst/>
            <a:cxnLst/>
            <a:rect r="r" b="b" t="t" l="l"/>
            <a:pathLst>
              <a:path h="8229600" w="8225491">
                <a:moveTo>
                  <a:pt x="0" y="0"/>
                </a:moveTo>
                <a:lnTo>
                  <a:pt x="8225491" y="0"/>
                </a:lnTo>
                <a:lnTo>
                  <a:pt x="8225491" y="8229600"/>
                </a:lnTo>
                <a:lnTo>
                  <a:pt x="0" y="8229600"/>
                </a:lnTo>
                <a:lnTo>
                  <a:pt x="0" y="0"/>
                </a:lnTo>
                <a:close/>
              </a:path>
            </a:pathLst>
          </a:custGeom>
          <a:blipFill>
            <a:blip r:embed="rId5"/>
            <a:stretch>
              <a:fillRect l="0" t="0" r="0" b="0"/>
            </a:stretch>
          </a:blipFill>
        </p:spPr>
      </p:sp>
      <p:sp>
        <p:nvSpPr>
          <p:cNvPr name="Freeform 11" id="11"/>
          <p:cNvSpPr/>
          <p:nvPr/>
        </p:nvSpPr>
        <p:spPr>
          <a:xfrm flipH="false" flipV="false" rot="1133710">
            <a:off x="1110903" y="-3550263"/>
            <a:ext cx="8225491" cy="8229600"/>
          </a:xfrm>
          <a:custGeom>
            <a:avLst/>
            <a:gdLst/>
            <a:ahLst/>
            <a:cxnLst/>
            <a:rect r="r" b="b" t="t" l="l"/>
            <a:pathLst>
              <a:path h="8229600" w="8225491">
                <a:moveTo>
                  <a:pt x="0" y="0"/>
                </a:moveTo>
                <a:lnTo>
                  <a:pt x="8225491" y="0"/>
                </a:lnTo>
                <a:lnTo>
                  <a:pt x="8225491" y="8229600"/>
                </a:lnTo>
                <a:lnTo>
                  <a:pt x="0" y="8229600"/>
                </a:lnTo>
                <a:lnTo>
                  <a:pt x="0" y="0"/>
                </a:lnTo>
                <a:close/>
              </a:path>
            </a:pathLst>
          </a:custGeom>
          <a:blipFill>
            <a:blip r:embed="rId5"/>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4645957" y="349338"/>
            <a:ext cx="8996085" cy="8996085"/>
          </a:xfrm>
          <a:custGeom>
            <a:avLst/>
            <a:gdLst/>
            <a:ahLst/>
            <a:cxnLst/>
            <a:rect r="r" b="b" t="t" l="l"/>
            <a:pathLst>
              <a:path h="8996085" w="8996085">
                <a:moveTo>
                  <a:pt x="0" y="0"/>
                </a:moveTo>
                <a:lnTo>
                  <a:pt x="8996086" y="0"/>
                </a:lnTo>
                <a:lnTo>
                  <a:pt x="8996086" y="8996085"/>
                </a:lnTo>
                <a:lnTo>
                  <a:pt x="0" y="8996085"/>
                </a:lnTo>
                <a:lnTo>
                  <a:pt x="0" y="0"/>
                </a:lnTo>
                <a:close/>
              </a:path>
            </a:pathLst>
          </a:custGeom>
          <a:blipFill>
            <a:blip r:embed="rId3">
              <a:alphaModFix amt="8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354076" y="3059134"/>
            <a:ext cx="9579849" cy="3930607"/>
          </a:xfrm>
          <a:prstGeom prst="rect">
            <a:avLst/>
          </a:prstGeom>
        </p:spPr>
        <p:txBody>
          <a:bodyPr anchor="t" rtlCol="false" tIns="0" lIns="0" bIns="0" rIns="0">
            <a:spAutoFit/>
          </a:bodyPr>
          <a:lstStyle/>
          <a:p>
            <a:pPr algn="ctr">
              <a:lnSpc>
                <a:spcPts val="7916"/>
              </a:lnSpc>
            </a:pPr>
            <a:r>
              <a:rPr lang="en-US" sz="4576">
                <a:solidFill>
                  <a:srgbClr val="FFFFFF"/>
                </a:solidFill>
                <a:latin typeface="Norwester"/>
                <a:ea typeface="Norwester"/>
                <a:cs typeface="Norwester"/>
                <a:sym typeface="Norwester"/>
              </a:rPr>
              <a:t>With good data and the right technology, people and institutions today can still solve hard problems and change the world for the better.</a:t>
            </a:r>
          </a:p>
        </p:txBody>
      </p:sp>
      <p:sp>
        <p:nvSpPr>
          <p:cNvPr name="Freeform 5" id="5"/>
          <p:cNvSpPr/>
          <p:nvPr/>
        </p:nvSpPr>
        <p:spPr>
          <a:xfrm flipH="false" flipV="false" rot="-7110986">
            <a:off x="-4233882" y="1468450"/>
            <a:ext cx="9353441" cy="6757861"/>
          </a:xfrm>
          <a:custGeom>
            <a:avLst/>
            <a:gdLst/>
            <a:ahLst/>
            <a:cxnLst/>
            <a:rect r="r" b="b" t="t" l="l"/>
            <a:pathLst>
              <a:path h="6757861" w="9353441">
                <a:moveTo>
                  <a:pt x="0" y="0"/>
                </a:moveTo>
                <a:lnTo>
                  <a:pt x="9353441" y="0"/>
                </a:lnTo>
                <a:lnTo>
                  <a:pt x="9353441" y="6757861"/>
                </a:lnTo>
                <a:lnTo>
                  <a:pt x="0" y="6757861"/>
                </a:lnTo>
                <a:lnTo>
                  <a:pt x="0" y="0"/>
                </a:lnTo>
                <a:close/>
              </a:path>
            </a:pathLst>
          </a:custGeom>
          <a:blipFill>
            <a:blip r:embed="rId5"/>
            <a:stretch>
              <a:fillRect l="0" t="0" r="0" b="0"/>
            </a:stretch>
          </a:blipFill>
        </p:spPr>
      </p:sp>
      <p:sp>
        <p:nvSpPr>
          <p:cNvPr name="Freeform 6" id="6"/>
          <p:cNvSpPr/>
          <p:nvPr/>
        </p:nvSpPr>
        <p:spPr>
          <a:xfrm flipH="false" flipV="false" rot="9338965">
            <a:off x="15100575" y="1083757"/>
            <a:ext cx="7114506" cy="8609781"/>
          </a:xfrm>
          <a:custGeom>
            <a:avLst/>
            <a:gdLst/>
            <a:ahLst/>
            <a:cxnLst/>
            <a:rect r="r" b="b" t="t" l="l"/>
            <a:pathLst>
              <a:path h="8609781" w="7114506">
                <a:moveTo>
                  <a:pt x="0" y="0"/>
                </a:moveTo>
                <a:lnTo>
                  <a:pt x="7114506" y="0"/>
                </a:lnTo>
                <a:lnTo>
                  <a:pt x="7114506" y="8609782"/>
                </a:lnTo>
                <a:lnTo>
                  <a:pt x="0" y="8609782"/>
                </a:lnTo>
                <a:lnTo>
                  <a:pt x="0" y="0"/>
                </a:lnTo>
                <a:close/>
              </a:path>
            </a:pathLst>
          </a:custGeom>
          <a:blipFill>
            <a:blip r:embed="rId6"/>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DAGNeWuS7_o</dc:identifier>
  <dcterms:modified xsi:type="dcterms:W3CDTF">2011-08-01T06:04:30Z</dcterms:modified>
  <cp:revision>1</cp:revision>
  <dc:title>ConnectIT</dc:title>
</cp:coreProperties>
</file>

<file path=docProps/thumbnail.jpeg>
</file>